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1" r:id="rId6"/>
  </p:sldIdLst>
  <p:sldSz cx="9144000" cy="6858000" type="screen4x3"/>
  <p:notesSz cx="6858000" cy="9144000"/>
  <p:defaultText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o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pt-PT" smtClean="0"/>
              <a:t>Clique para editar o estilo</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PT" smtClean="0"/>
              <a:t>Faça clique para editar o estilo</a:t>
            </a:r>
            <a:endParaRPr lang="en-US" dirty="0"/>
          </a:p>
        </p:txBody>
      </p:sp>
      <p:sp>
        <p:nvSpPr>
          <p:cNvPr id="7" name="Date Placeholder 6"/>
          <p:cNvSpPr>
            <a:spLocks noGrp="1"/>
          </p:cNvSpPr>
          <p:nvPr>
            <p:ph type="dt" sz="half" idx="10"/>
          </p:nvPr>
        </p:nvSpPr>
        <p:spPr/>
        <p:txBody>
          <a:bodyPr/>
          <a:lstStyle/>
          <a:p>
            <a:fld id="{1C270875-E729-438F-AD64-DA10B3256A5A}" type="datetimeFigureOut">
              <a:rPr lang="pt-PT" smtClean="0"/>
              <a:t>15-10-2012</a:t>
            </a:fld>
            <a:endParaRPr lang="pt-PT"/>
          </a:p>
        </p:txBody>
      </p:sp>
      <p:sp>
        <p:nvSpPr>
          <p:cNvPr id="8" name="Slide Number Placeholder 7"/>
          <p:cNvSpPr>
            <a:spLocks noGrp="1"/>
          </p:cNvSpPr>
          <p:nvPr>
            <p:ph type="sldNum" sz="quarter" idx="11"/>
          </p:nvPr>
        </p:nvSpPr>
        <p:spPr/>
        <p:txBody>
          <a:bodyPr/>
          <a:lstStyle/>
          <a:p>
            <a:fld id="{17AC85B3-BB92-4040-8F52-E774985663BC}" type="slidenum">
              <a:rPr lang="pt-PT" smtClean="0"/>
              <a:t>‹nº›</a:t>
            </a:fld>
            <a:endParaRPr lang="pt-PT"/>
          </a:p>
        </p:txBody>
      </p:sp>
      <p:sp>
        <p:nvSpPr>
          <p:cNvPr id="9" name="Footer Placeholder 8"/>
          <p:cNvSpPr>
            <a:spLocks noGrp="1"/>
          </p:cNvSpPr>
          <p:nvPr>
            <p:ph type="ftr" sz="quarter" idx="12"/>
          </p:nvPr>
        </p:nvSpPr>
        <p:spPr/>
        <p:txBody>
          <a:bodyPr/>
          <a:lstStyle/>
          <a:p>
            <a:endParaRPr lang="pt-P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smtClean="0"/>
              <a:t>Clique para editar o estilo</a:t>
            </a:r>
            <a:endParaRPr lang="en-US" dirty="0"/>
          </a:p>
        </p:txBody>
      </p:sp>
      <p:sp>
        <p:nvSpPr>
          <p:cNvPr id="3" name="Vertical Text Placeholder 2"/>
          <p:cNvSpPr>
            <a:spLocks noGrp="1"/>
          </p:cNvSpPr>
          <p:nvPr>
            <p:ph type="body" orient="vert" idx="1"/>
          </p:nvPr>
        </p:nvSpPr>
        <p:spPr/>
        <p:txBody>
          <a:bodyPr vert="eaVert"/>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4" name="Date Placeholder 3"/>
          <p:cNvSpPr>
            <a:spLocks noGrp="1"/>
          </p:cNvSpPr>
          <p:nvPr>
            <p:ph type="dt" sz="half" idx="10"/>
          </p:nvPr>
        </p:nvSpPr>
        <p:spPr/>
        <p:txBody>
          <a:bodyPr/>
          <a:lstStyle/>
          <a:p>
            <a:fld id="{1C270875-E729-438F-AD64-DA10B3256A5A}" type="datetimeFigureOut">
              <a:rPr lang="pt-PT" smtClean="0"/>
              <a:t>15-10-2012</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17AC85B3-BB92-4040-8F52-E774985663BC}" type="slidenum">
              <a:rPr lang="pt-PT" smtClean="0"/>
              <a:t>‹nº›</a:t>
            </a:fld>
            <a:endParaRPr lang="pt-P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pt-PT" smtClean="0"/>
              <a:t>Clique para editar o estilo</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4" name="Date Placeholder 3"/>
          <p:cNvSpPr>
            <a:spLocks noGrp="1"/>
          </p:cNvSpPr>
          <p:nvPr>
            <p:ph type="dt" sz="half" idx="10"/>
          </p:nvPr>
        </p:nvSpPr>
        <p:spPr/>
        <p:txBody>
          <a:bodyPr/>
          <a:lstStyle/>
          <a:p>
            <a:fld id="{1C270875-E729-438F-AD64-DA10B3256A5A}" type="datetimeFigureOut">
              <a:rPr lang="pt-PT" smtClean="0"/>
              <a:t>15-10-2012</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17AC85B3-BB92-4040-8F52-E774985663BC}" type="slidenum">
              <a:rPr lang="pt-PT" smtClean="0"/>
              <a:t>‹nº›</a:t>
            </a:fld>
            <a:endParaRPr lang="pt-P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c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smtClean="0"/>
              <a:t>Clique para editar o estilo</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dirty="0" smtClean="0"/>
          </a:p>
        </p:txBody>
      </p:sp>
      <p:sp>
        <p:nvSpPr>
          <p:cNvPr id="4" name="Date Placeholder 3"/>
          <p:cNvSpPr>
            <a:spLocks noGrp="1"/>
          </p:cNvSpPr>
          <p:nvPr>
            <p:ph type="dt" sz="half" idx="10"/>
          </p:nvPr>
        </p:nvSpPr>
        <p:spPr/>
        <p:txBody>
          <a:bodyPr/>
          <a:lstStyle/>
          <a:p>
            <a:fld id="{1C270875-E729-438F-AD64-DA10B3256A5A}" type="datetimeFigureOut">
              <a:rPr lang="pt-PT" smtClean="0"/>
              <a:t>15-10-2012</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17AC85B3-BB92-4040-8F52-E774985663BC}" type="slidenum">
              <a:rPr lang="pt-PT" smtClean="0"/>
              <a:t>‹nº›</a:t>
            </a:fld>
            <a:endParaRPr lang="pt-P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cção">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pt-PT" smtClean="0"/>
              <a:t>Clique para editar o estilo</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PT" smtClean="0"/>
              <a:t>Clique para editar os estilos</a:t>
            </a:r>
          </a:p>
        </p:txBody>
      </p:sp>
      <p:sp>
        <p:nvSpPr>
          <p:cNvPr id="4" name="Date Placeholder 3"/>
          <p:cNvSpPr>
            <a:spLocks noGrp="1"/>
          </p:cNvSpPr>
          <p:nvPr>
            <p:ph type="dt" sz="half" idx="10"/>
          </p:nvPr>
        </p:nvSpPr>
        <p:spPr/>
        <p:txBody>
          <a:bodyPr/>
          <a:lstStyle/>
          <a:p>
            <a:fld id="{1C270875-E729-438F-AD64-DA10B3256A5A}" type="datetimeFigureOut">
              <a:rPr lang="pt-PT" smtClean="0"/>
              <a:t>15-10-2012</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17AC85B3-BB92-4040-8F52-E774985663BC}" type="slidenum">
              <a:rPr lang="pt-PT" smtClean="0"/>
              <a:t>‹nº›</a:t>
            </a:fld>
            <a:endParaRPr lang="pt-PT"/>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smtClean="0"/>
              <a:t>Clique para editar o estilo</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dirty="0" smtClean="0"/>
          </a:p>
        </p:txBody>
      </p:sp>
      <p:sp>
        <p:nvSpPr>
          <p:cNvPr id="5" name="Date Placeholder 4"/>
          <p:cNvSpPr>
            <a:spLocks noGrp="1"/>
          </p:cNvSpPr>
          <p:nvPr>
            <p:ph type="dt" sz="half" idx="10"/>
          </p:nvPr>
        </p:nvSpPr>
        <p:spPr/>
        <p:txBody>
          <a:bodyPr/>
          <a:lstStyle/>
          <a:p>
            <a:fld id="{1C270875-E729-438F-AD64-DA10B3256A5A}" type="datetimeFigureOut">
              <a:rPr lang="pt-PT" smtClean="0"/>
              <a:t>15-10-2012</a:t>
            </a:fld>
            <a:endParaRPr lang="pt-PT"/>
          </a:p>
        </p:txBody>
      </p:sp>
      <p:sp>
        <p:nvSpPr>
          <p:cNvPr id="6" name="Footer Placeholder 5"/>
          <p:cNvSpPr>
            <a:spLocks noGrp="1"/>
          </p:cNvSpPr>
          <p:nvPr>
            <p:ph type="ftr" sz="quarter" idx="11"/>
          </p:nvPr>
        </p:nvSpPr>
        <p:spPr/>
        <p:txBody>
          <a:bodyPr/>
          <a:lstStyle/>
          <a:p>
            <a:endParaRPr lang="pt-PT"/>
          </a:p>
        </p:txBody>
      </p:sp>
      <p:sp>
        <p:nvSpPr>
          <p:cNvPr id="7" name="Slide Number Placeholder 6"/>
          <p:cNvSpPr>
            <a:spLocks noGrp="1"/>
          </p:cNvSpPr>
          <p:nvPr>
            <p:ph type="sldNum" sz="quarter" idx="12"/>
          </p:nvPr>
        </p:nvSpPr>
        <p:spPr/>
        <p:txBody>
          <a:bodyPr/>
          <a:lstStyle/>
          <a:p>
            <a:fld id="{17AC85B3-BB92-4040-8F52-E774985663BC}" type="slidenum">
              <a:rPr lang="pt-PT" smtClean="0"/>
              <a:t>‹nº›</a:t>
            </a:fld>
            <a:endParaRPr lang="pt-PT"/>
          </a:p>
        </p:txBody>
      </p:sp>
      <p:sp>
        <p:nvSpPr>
          <p:cNvPr id="9" name="Content Placeholder 8"/>
          <p:cNvSpPr>
            <a:spLocks noGrp="1"/>
          </p:cNvSpPr>
          <p:nvPr>
            <p:ph sz="quarter" idx="13"/>
          </p:nvPr>
        </p:nvSpPr>
        <p:spPr>
          <a:xfrm>
            <a:off x="365760" y="1600200"/>
            <a:ext cx="4041648" cy="4526280"/>
          </a:xfrm>
        </p:spPr>
        <p:txBody>
          <a:body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PT" smtClean="0"/>
              <a:t>Clique para editar o estilo</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smtClean="0"/>
              <a:t>Clique para editar os estilos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smtClean="0"/>
              <a:t>Clique para editar os estilos</a:t>
            </a:r>
          </a:p>
        </p:txBody>
      </p:sp>
      <p:sp>
        <p:nvSpPr>
          <p:cNvPr id="7" name="Date Placeholder 6"/>
          <p:cNvSpPr>
            <a:spLocks noGrp="1"/>
          </p:cNvSpPr>
          <p:nvPr>
            <p:ph type="dt" sz="half" idx="10"/>
          </p:nvPr>
        </p:nvSpPr>
        <p:spPr/>
        <p:txBody>
          <a:bodyPr/>
          <a:lstStyle/>
          <a:p>
            <a:fld id="{1C270875-E729-438F-AD64-DA10B3256A5A}" type="datetimeFigureOut">
              <a:rPr lang="pt-PT" smtClean="0"/>
              <a:t>15-10-2012</a:t>
            </a:fld>
            <a:endParaRPr lang="pt-PT"/>
          </a:p>
        </p:txBody>
      </p:sp>
      <p:sp>
        <p:nvSpPr>
          <p:cNvPr id="8" name="Footer Placeholder 7"/>
          <p:cNvSpPr>
            <a:spLocks noGrp="1"/>
          </p:cNvSpPr>
          <p:nvPr>
            <p:ph type="ftr" sz="quarter" idx="11"/>
          </p:nvPr>
        </p:nvSpPr>
        <p:spPr/>
        <p:txBody>
          <a:bodyPr/>
          <a:lstStyle/>
          <a:p>
            <a:endParaRPr lang="pt-PT"/>
          </a:p>
        </p:txBody>
      </p:sp>
      <p:sp>
        <p:nvSpPr>
          <p:cNvPr id="9" name="Slide Number Placeholder 8"/>
          <p:cNvSpPr>
            <a:spLocks noGrp="1"/>
          </p:cNvSpPr>
          <p:nvPr>
            <p:ph type="sldNum" sz="quarter" idx="12"/>
          </p:nvPr>
        </p:nvSpPr>
        <p:spPr/>
        <p:txBody>
          <a:bodyPr/>
          <a:lstStyle/>
          <a:p>
            <a:fld id="{17AC85B3-BB92-4040-8F52-E774985663BC}" type="slidenum">
              <a:rPr lang="pt-PT" smtClean="0"/>
              <a:t>‹nº›</a:t>
            </a:fld>
            <a:endParaRPr lang="pt-PT"/>
          </a:p>
        </p:txBody>
      </p:sp>
      <p:sp>
        <p:nvSpPr>
          <p:cNvPr id="11" name="Content Placeholder 10"/>
          <p:cNvSpPr>
            <a:spLocks noGrp="1"/>
          </p:cNvSpPr>
          <p:nvPr>
            <p:ph sz="quarter" idx="13"/>
          </p:nvPr>
        </p:nvSpPr>
        <p:spPr>
          <a:xfrm>
            <a:off x="457200" y="2212848"/>
            <a:ext cx="4041648" cy="3913632"/>
          </a:xfrm>
        </p:spPr>
        <p:txBody>
          <a:body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smtClean="0"/>
              <a:t>Clique para editar o estilo</a:t>
            </a:r>
            <a:endParaRPr lang="en-US" dirty="0"/>
          </a:p>
        </p:txBody>
      </p:sp>
      <p:sp>
        <p:nvSpPr>
          <p:cNvPr id="3" name="Date Placeholder 2"/>
          <p:cNvSpPr>
            <a:spLocks noGrp="1"/>
          </p:cNvSpPr>
          <p:nvPr>
            <p:ph type="dt" sz="half" idx="10"/>
          </p:nvPr>
        </p:nvSpPr>
        <p:spPr/>
        <p:txBody>
          <a:bodyPr/>
          <a:lstStyle/>
          <a:p>
            <a:fld id="{1C270875-E729-438F-AD64-DA10B3256A5A}" type="datetimeFigureOut">
              <a:rPr lang="pt-PT" smtClean="0"/>
              <a:t>15-10-2012</a:t>
            </a:fld>
            <a:endParaRPr lang="pt-PT"/>
          </a:p>
        </p:txBody>
      </p:sp>
      <p:sp>
        <p:nvSpPr>
          <p:cNvPr id="4" name="Footer Placeholder 3"/>
          <p:cNvSpPr>
            <a:spLocks noGrp="1"/>
          </p:cNvSpPr>
          <p:nvPr>
            <p:ph type="ftr" sz="quarter" idx="11"/>
          </p:nvPr>
        </p:nvSpPr>
        <p:spPr/>
        <p:txBody>
          <a:bodyPr/>
          <a:lstStyle/>
          <a:p>
            <a:endParaRPr lang="pt-PT"/>
          </a:p>
        </p:txBody>
      </p:sp>
      <p:sp>
        <p:nvSpPr>
          <p:cNvPr id="5" name="Slide Number Placeholder 4"/>
          <p:cNvSpPr>
            <a:spLocks noGrp="1"/>
          </p:cNvSpPr>
          <p:nvPr>
            <p:ph type="sldNum" sz="quarter" idx="12"/>
          </p:nvPr>
        </p:nvSpPr>
        <p:spPr/>
        <p:txBody>
          <a:bodyPr/>
          <a:lstStyle/>
          <a:p>
            <a:fld id="{17AC85B3-BB92-4040-8F52-E774985663BC}" type="slidenum">
              <a:rPr lang="pt-PT" smtClean="0"/>
              <a:t>‹nº›</a:t>
            </a:fld>
            <a:endParaRPr lang="pt-P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270875-E729-438F-AD64-DA10B3256A5A}" type="datetimeFigureOut">
              <a:rPr lang="pt-PT" smtClean="0"/>
              <a:t>15-10-2012</a:t>
            </a:fld>
            <a:endParaRPr lang="pt-PT"/>
          </a:p>
        </p:txBody>
      </p:sp>
      <p:sp>
        <p:nvSpPr>
          <p:cNvPr id="3" name="Footer Placeholder 2"/>
          <p:cNvSpPr>
            <a:spLocks noGrp="1"/>
          </p:cNvSpPr>
          <p:nvPr>
            <p:ph type="ftr" sz="quarter" idx="11"/>
          </p:nvPr>
        </p:nvSpPr>
        <p:spPr/>
        <p:txBody>
          <a:bodyPr/>
          <a:lstStyle/>
          <a:p>
            <a:endParaRPr lang="pt-PT"/>
          </a:p>
        </p:txBody>
      </p:sp>
      <p:sp>
        <p:nvSpPr>
          <p:cNvPr id="4" name="Slide Number Placeholder 3"/>
          <p:cNvSpPr>
            <a:spLocks noGrp="1"/>
          </p:cNvSpPr>
          <p:nvPr>
            <p:ph type="sldNum" sz="quarter" idx="12"/>
          </p:nvPr>
        </p:nvSpPr>
        <p:spPr/>
        <p:txBody>
          <a:bodyPr/>
          <a:lstStyle/>
          <a:p>
            <a:fld id="{17AC85B3-BB92-4040-8F52-E774985663BC}" type="slidenum">
              <a:rPr lang="pt-PT" smtClean="0"/>
              <a:t>‹nº›</a:t>
            </a:fld>
            <a:endParaRPr lang="pt-P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pt-PT" smtClean="0"/>
              <a:t>Clique para editar o estilo</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smtClean="0"/>
              <a:t>Clique para editar os estilos</a:t>
            </a:r>
          </a:p>
        </p:txBody>
      </p:sp>
      <p:sp>
        <p:nvSpPr>
          <p:cNvPr id="5" name="Date Placeholder 4"/>
          <p:cNvSpPr>
            <a:spLocks noGrp="1"/>
          </p:cNvSpPr>
          <p:nvPr>
            <p:ph type="dt" sz="half" idx="10"/>
          </p:nvPr>
        </p:nvSpPr>
        <p:spPr/>
        <p:txBody>
          <a:bodyPr/>
          <a:lstStyle/>
          <a:p>
            <a:fld id="{1C270875-E729-438F-AD64-DA10B3256A5A}" type="datetimeFigureOut">
              <a:rPr lang="pt-PT" smtClean="0"/>
              <a:t>15-10-2012</a:t>
            </a:fld>
            <a:endParaRPr lang="pt-PT"/>
          </a:p>
        </p:txBody>
      </p:sp>
      <p:sp>
        <p:nvSpPr>
          <p:cNvPr id="6" name="Footer Placeholder 5"/>
          <p:cNvSpPr>
            <a:spLocks noGrp="1"/>
          </p:cNvSpPr>
          <p:nvPr>
            <p:ph type="ftr" sz="quarter" idx="11"/>
          </p:nvPr>
        </p:nvSpPr>
        <p:spPr/>
        <p:txBody>
          <a:bodyPr/>
          <a:lstStyle/>
          <a:p>
            <a:endParaRPr lang="pt-PT"/>
          </a:p>
        </p:txBody>
      </p:sp>
      <p:sp>
        <p:nvSpPr>
          <p:cNvPr id="7" name="Slide Number Placeholder 6"/>
          <p:cNvSpPr>
            <a:spLocks noGrp="1"/>
          </p:cNvSpPr>
          <p:nvPr>
            <p:ph type="sldNum" sz="quarter" idx="12"/>
          </p:nvPr>
        </p:nvSpPr>
        <p:spPr/>
        <p:txBody>
          <a:bodyPr/>
          <a:lstStyle/>
          <a:p>
            <a:fld id="{17AC85B3-BB92-4040-8F52-E774985663BC}" type="slidenum">
              <a:rPr lang="pt-PT" smtClean="0"/>
              <a:t>‹nº›</a:t>
            </a:fld>
            <a:endParaRPr lang="pt-P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pt-PT" smtClean="0"/>
              <a:t>Clique para editar o estilo</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PT" smtClean="0"/>
              <a:t>Clique no ícone para adicionar uma imagem</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smtClean="0"/>
              <a:t>Clique para editar os estilos</a:t>
            </a:r>
          </a:p>
        </p:txBody>
      </p:sp>
      <p:sp>
        <p:nvSpPr>
          <p:cNvPr id="5" name="Date Placeholder 4"/>
          <p:cNvSpPr>
            <a:spLocks noGrp="1"/>
          </p:cNvSpPr>
          <p:nvPr>
            <p:ph type="dt" sz="half" idx="10"/>
          </p:nvPr>
        </p:nvSpPr>
        <p:spPr/>
        <p:txBody>
          <a:bodyPr/>
          <a:lstStyle/>
          <a:p>
            <a:fld id="{1C270875-E729-438F-AD64-DA10B3256A5A}" type="datetimeFigureOut">
              <a:rPr lang="pt-PT" smtClean="0"/>
              <a:t>15-10-2012</a:t>
            </a:fld>
            <a:endParaRPr lang="pt-PT"/>
          </a:p>
        </p:txBody>
      </p:sp>
      <p:sp>
        <p:nvSpPr>
          <p:cNvPr id="6" name="Footer Placeholder 5"/>
          <p:cNvSpPr>
            <a:spLocks noGrp="1"/>
          </p:cNvSpPr>
          <p:nvPr>
            <p:ph type="ftr" sz="quarter" idx="11"/>
          </p:nvPr>
        </p:nvSpPr>
        <p:spPr/>
        <p:txBody>
          <a:bodyPr/>
          <a:lstStyle/>
          <a:p>
            <a:endParaRPr lang="pt-PT"/>
          </a:p>
        </p:txBody>
      </p:sp>
      <p:sp>
        <p:nvSpPr>
          <p:cNvPr id="7" name="Slide Number Placeholder 6"/>
          <p:cNvSpPr>
            <a:spLocks noGrp="1"/>
          </p:cNvSpPr>
          <p:nvPr>
            <p:ph type="sldNum" sz="quarter" idx="12"/>
          </p:nvPr>
        </p:nvSpPr>
        <p:spPr/>
        <p:txBody>
          <a:bodyPr/>
          <a:lstStyle/>
          <a:p>
            <a:fld id="{17AC85B3-BB92-4040-8F52-E774985663BC}" type="slidenum">
              <a:rPr lang="pt-PT" smtClean="0"/>
              <a:t>‹nº›</a:t>
            </a:fld>
            <a:endParaRPr lang="pt-P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pt-PT" smtClean="0"/>
              <a:t>Clique para editar o estilo</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1C270875-E729-438F-AD64-DA10B3256A5A}" type="datetimeFigureOut">
              <a:rPr lang="pt-PT" smtClean="0"/>
              <a:t>15-10-2012</a:t>
            </a:fld>
            <a:endParaRPr lang="pt-PT"/>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pt-PT"/>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17AC85B3-BB92-4040-8F52-E774985663BC}" type="slidenum">
              <a:rPr lang="pt-PT" smtClean="0"/>
              <a:t>‹nº›</a:t>
            </a:fld>
            <a:endParaRPr lang="pt-PT"/>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pt.wikipedia.org/wiki/Rede_em_barramento" TargetMode="External"/><Relationship Id="rId2" Type="http://schemas.openxmlformats.org/officeDocument/2006/relationships/hyperlink" Target="http://pt.wikipedia.org/wiki/Rede_em_anel" TargetMode="External"/><Relationship Id="rId1" Type="http://schemas.openxmlformats.org/officeDocument/2006/relationships/slideLayout" Target="../slideLayouts/slideLayout2.xml"/><Relationship Id="rId5" Type="http://schemas.openxmlformats.org/officeDocument/2006/relationships/hyperlink" Target="http://www.oficinadanet.com.br/artigo/2254/topologia_de_redes_vantagens_e_desvantagens" TargetMode="External"/><Relationship Id="rId4" Type="http://schemas.openxmlformats.org/officeDocument/2006/relationships/hyperlink" Target="http://www.google.com/imgres?q=topologia+em+barramento&amp;um=1&amp;hl=pt-PT&amp;sa=N&amp;biw=1280&amp;bih=899&amp;tbm=isch&amp;tbnid=1wpK1ilsncwofM:&amp;imgrefur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PT" dirty="0" smtClean="0"/>
              <a:t>Quanto as topologias da rede :</a:t>
            </a:r>
            <a:endParaRPr lang="pt-PT" dirty="0"/>
          </a:p>
        </p:txBody>
      </p:sp>
      <p:sp>
        <p:nvSpPr>
          <p:cNvPr id="3" name="Subtítulo 2"/>
          <p:cNvSpPr>
            <a:spLocks noGrp="1"/>
          </p:cNvSpPr>
          <p:nvPr>
            <p:ph type="subTitle" idx="1"/>
          </p:nvPr>
        </p:nvSpPr>
        <p:spPr/>
        <p:txBody>
          <a:bodyPr/>
          <a:lstStyle/>
          <a:p>
            <a:r>
              <a:rPr lang="pt-PT" dirty="0" smtClean="0"/>
              <a:t>Anel; barramento e estrela.</a:t>
            </a:r>
          </a:p>
          <a:p>
            <a:endParaRPr lang="pt-PT" dirty="0"/>
          </a:p>
        </p:txBody>
      </p:sp>
    </p:spTree>
    <p:extLst>
      <p:ext uri="{BB962C8B-B14F-4D97-AF65-F5344CB8AC3E}">
        <p14:creationId xmlns:p14="http://schemas.microsoft.com/office/powerpoint/2010/main" val="25714213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116632"/>
            <a:ext cx="8229600" cy="1512168"/>
          </a:xfrm>
        </p:spPr>
        <p:txBody>
          <a:bodyPr/>
          <a:lstStyle/>
          <a:p>
            <a:pPr algn="l"/>
            <a:r>
              <a:rPr lang="pt-PT" dirty="0" smtClean="0"/>
              <a:t>Topologia em rede. </a:t>
            </a:r>
            <a:endParaRPr lang="pt-PT" dirty="0"/>
          </a:p>
        </p:txBody>
      </p:sp>
      <p:sp>
        <p:nvSpPr>
          <p:cNvPr id="3" name="Marcador de Posição de Conteúdo 2"/>
          <p:cNvSpPr>
            <a:spLocks noGrp="1"/>
          </p:cNvSpPr>
          <p:nvPr>
            <p:ph idx="1"/>
          </p:nvPr>
        </p:nvSpPr>
        <p:spPr/>
        <p:txBody>
          <a:bodyPr/>
          <a:lstStyle/>
          <a:p>
            <a:r>
              <a:rPr lang="pt-PT" dirty="0" smtClean="0"/>
              <a:t>Rede em anel :</a:t>
            </a:r>
          </a:p>
          <a:p>
            <a:pPr algn="ctr"/>
            <a:r>
              <a:rPr lang="pt-PT" sz="1800" dirty="0"/>
              <a:t>Redes em anel são capazes de transmitir e receber dados em configuração </a:t>
            </a:r>
            <a:r>
              <a:rPr lang="pt-PT" sz="1800" dirty="0" smtClean="0"/>
              <a:t>unidireccional; </a:t>
            </a:r>
            <a:r>
              <a:rPr lang="pt-PT" sz="1800" dirty="0"/>
              <a:t>o projeto dos repetidores é mais simples e torna menos sofisticados os protocolos de comunicação que asseguram a entrega da mensagem </a:t>
            </a:r>
            <a:r>
              <a:rPr lang="pt-PT" sz="1800" dirty="0" smtClean="0"/>
              <a:t>correctamente </a:t>
            </a:r>
            <a:r>
              <a:rPr lang="pt-PT" sz="1800" dirty="0"/>
              <a:t>e em </a:t>
            </a:r>
            <a:r>
              <a:rPr lang="pt-PT" sz="1800" dirty="0" smtClean="0"/>
              <a:t>sequência </a:t>
            </a:r>
            <a:r>
              <a:rPr lang="pt-PT" sz="1800" dirty="0"/>
              <a:t>ao destino, pois sendo ANEL </a:t>
            </a:r>
            <a:r>
              <a:rPr lang="pt-PT" sz="1800" dirty="0" smtClean="0"/>
              <a:t>unidireccionais </a:t>
            </a:r>
            <a:r>
              <a:rPr lang="pt-PT" sz="1800" dirty="0"/>
              <a:t>evita o problema do roteamento</a:t>
            </a:r>
            <a:r>
              <a:rPr lang="pt-PT" sz="1800" dirty="0" smtClean="0"/>
              <a:t>.</a:t>
            </a:r>
          </a:p>
          <a:p>
            <a:r>
              <a:rPr lang="pt-PT" sz="1800" dirty="0" smtClean="0">
                <a:solidFill>
                  <a:schemeClr val="accent3">
                    <a:lumMod val="75000"/>
                  </a:schemeClr>
                </a:solidFill>
              </a:rPr>
              <a:t>Vantagens:</a:t>
            </a:r>
            <a:r>
              <a:rPr lang="pt-PT" sz="1800" dirty="0" smtClean="0"/>
              <a:t> todos os computadores tem um acesso igual a rede.</a:t>
            </a:r>
          </a:p>
          <a:p>
            <a:r>
              <a:rPr lang="pt-PT" sz="1800" dirty="0"/>
              <a:t>Performance não é impactada com o aumento de usuários.</a:t>
            </a:r>
          </a:p>
          <a:p>
            <a:r>
              <a:rPr lang="pt-PT" sz="1800" dirty="0" smtClean="0">
                <a:solidFill>
                  <a:schemeClr val="accent3">
                    <a:lumMod val="75000"/>
                  </a:schemeClr>
                </a:solidFill>
              </a:rPr>
              <a:t>Desvantagens:</a:t>
            </a:r>
            <a:r>
              <a:rPr lang="pt-PT" sz="1800" dirty="0" smtClean="0"/>
              <a:t> uma falha  de um computador pode afectar um restante da rede.</a:t>
            </a:r>
          </a:p>
          <a:p>
            <a:r>
              <a:rPr lang="pt-PT" sz="1800" dirty="0"/>
              <a:t>Problemas são difíceis de isolar.</a:t>
            </a:r>
          </a:p>
          <a:p>
            <a:endParaRPr lang="pt-PT" sz="1800" dirty="0" smtClean="0"/>
          </a:p>
          <a:p>
            <a:endParaRPr lang="pt-PT" sz="1800" dirty="0" smtClean="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614949">
            <a:off x="6973241" y="215589"/>
            <a:ext cx="1219895" cy="1199563"/>
          </a:xfrm>
          <a:prstGeom prst="roundRect">
            <a:avLst>
              <a:gd name="adj" fmla="val 31216"/>
            </a:avLst>
          </a:prstGeom>
          <a:solidFill>
            <a:srgbClr val="FFFFFF">
              <a:shade val="85000"/>
            </a:srgbClr>
          </a:solidFill>
          <a:ln>
            <a:noFill/>
          </a:ln>
          <a:effectLst>
            <a:reflection blurRad="12700" stA="38000" endPos="28000" dist="5000" dir="5400000" sy="-100000" algn="bl" rotWithShape="0"/>
          </a:effectLst>
          <a:scene3d>
            <a:camera prst="orthographicFront">
              <a:rot lat="0" lon="0" rev="0"/>
            </a:camera>
            <a:lightRig rig="contrasting" dir="t">
              <a:rot lat="0" lon="0" rev="7800000"/>
            </a:lightRig>
          </a:scene3d>
          <a:sp3d>
            <a:bevelT w="139700" h="139700"/>
          </a:sp3d>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4191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dirty="0" smtClean="0"/>
              <a:t>Topologia em barramento </a:t>
            </a:r>
            <a:endParaRPr lang="pt-PT" dirty="0"/>
          </a:p>
        </p:txBody>
      </p:sp>
      <p:sp>
        <p:nvSpPr>
          <p:cNvPr id="3" name="Marcador de Posição de Conteúdo 2"/>
          <p:cNvSpPr>
            <a:spLocks noGrp="1"/>
          </p:cNvSpPr>
          <p:nvPr>
            <p:ph idx="1"/>
          </p:nvPr>
        </p:nvSpPr>
        <p:spPr/>
        <p:txBody>
          <a:bodyPr>
            <a:normAutofit/>
          </a:bodyPr>
          <a:lstStyle/>
          <a:p>
            <a:r>
              <a:rPr lang="pt-PT" sz="1600" dirty="0"/>
              <a:t>Rede em barramento é uma topologia de rede em que todos os computadores são ligados em um mesmo barramento físico de dados. Apesar de os dados não passarem por dentro de cada um dos nós, apenas uma máquina pode “escrever” no barramento num dado momento. Todas as outras “escutam” e recolhem para si os dados destinados a elas. Quando um computador estiver a transmitir um sinal, toda a rede fica ocupada e se outro computador tentar enviar outro sinal ao mesmo tempo, ocorre uma colisão e é preciso reiniciar a transmissão</a:t>
            </a:r>
            <a:r>
              <a:rPr lang="pt-PT" sz="1600" dirty="0" smtClean="0"/>
              <a:t>.</a:t>
            </a:r>
          </a:p>
          <a:p>
            <a:endParaRPr lang="pt-PT" sz="1600" dirty="0"/>
          </a:p>
          <a:p>
            <a:r>
              <a:rPr lang="pt-PT" sz="1600" dirty="0">
                <a:solidFill>
                  <a:schemeClr val="accent3">
                    <a:lumMod val="75000"/>
                  </a:schemeClr>
                </a:solidFill>
              </a:rPr>
              <a:t>V</a:t>
            </a:r>
            <a:r>
              <a:rPr lang="pt-PT" sz="1600" dirty="0" smtClean="0">
                <a:solidFill>
                  <a:schemeClr val="accent3">
                    <a:lumMod val="75000"/>
                  </a:schemeClr>
                </a:solidFill>
              </a:rPr>
              <a:t>antagens</a:t>
            </a:r>
            <a:r>
              <a:rPr lang="pt-PT" sz="1600" dirty="0" smtClean="0"/>
              <a:t>:Mídia </a:t>
            </a:r>
            <a:r>
              <a:rPr lang="pt-PT" sz="1600" dirty="0"/>
              <a:t>é </a:t>
            </a:r>
            <a:r>
              <a:rPr lang="pt-PT" sz="1600" dirty="0" smtClean="0"/>
              <a:t>Barata </a:t>
            </a:r>
            <a:r>
              <a:rPr lang="pt-PT" sz="1600" dirty="0"/>
              <a:t>e fácil de trabalhar e instalar</a:t>
            </a:r>
            <a:r>
              <a:rPr lang="pt-PT" sz="1600" dirty="0" smtClean="0"/>
              <a:t>;</a:t>
            </a:r>
          </a:p>
          <a:p>
            <a:r>
              <a:rPr lang="pt-PT" sz="1600" dirty="0"/>
              <a:t>Fácil expansão</a:t>
            </a:r>
            <a:r>
              <a:rPr lang="pt-PT" sz="1600" dirty="0" smtClean="0"/>
              <a:t>.</a:t>
            </a:r>
          </a:p>
          <a:p>
            <a:r>
              <a:rPr lang="pt-PT" sz="1600" dirty="0" smtClean="0">
                <a:solidFill>
                  <a:schemeClr val="accent3">
                    <a:lumMod val="75000"/>
                  </a:schemeClr>
                </a:solidFill>
              </a:rPr>
              <a:t>desvantagens: </a:t>
            </a:r>
            <a:r>
              <a:rPr lang="pt-PT" sz="1600" dirty="0" smtClean="0">
                <a:solidFill>
                  <a:schemeClr val="tx1"/>
                </a:solidFill>
              </a:rPr>
              <a:t>a rede  </a:t>
            </a:r>
            <a:r>
              <a:rPr lang="pt-PT" sz="1600" dirty="0">
                <a:solidFill>
                  <a:schemeClr val="tx1"/>
                </a:solidFill>
              </a:rPr>
              <a:t>pode ficar extremamente lenta em situações de tráfego pesado</a:t>
            </a:r>
            <a:r>
              <a:rPr lang="pt-PT" sz="1600" dirty="0" smtClean="0">
                <a:solidFill>
                  <a:schemeClr val="tx1"/>
                </a:solidFill>
              </a:rPr>
              <a:t>;</a:t>
            </a:r>
          </a:p>
          <a:p>
            <a:r>
              <a:rPr lang="pt-PT" sz="1600" dirty="0">
                <a:solidFill>
                  <a:schemeClr val="tx1"/>
                </a:solidFill>
              </a:rPr>
              <a:t>Falha no cabo paralisa a rede inteira.</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83768" y="-99392"/>
            <a:ext cx="3096168" cy="9807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25155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dirty="0" smtClean="0"/>
              <a:t>Topologia em estrela </a:t>
            </a:r>
            <a:endParaRPr lang="pt-PT" dirty="0"/>
          </a:p>
        </p:txBody>
      </p:sp>
      <p:sp>
        <p:nvSpPr>
          <p:cNvPr id="3" name="Marcador de Posição de Conteúdo 2"/>
          <p:cNvSpPr>
            <a:spLocks noGrp="1"/>
          </p:cNvSpPr>
          <p:nvPr>
            <p:ph idx="1"/>
          </p:nvPr>
        </p:nvSpPr>
        <p:spPr/>
        <p:txBody>
          <a:bodyPr>
            <a:normAutofit/>
          </a:bodyPr>
          <a:lstStyle/>
          <a:p>
            <a:r>
              <a:rPr lang="pt-PT" sz="1600" dirty="0"/>
              <a:t>As redes em estrela, que são as mais comuns hoje em dia, utilizam cabos de par trançado e uma </a:t>
            </a:r>
            <a:r>
              <a:rPr lang="pt-PT" sz="1600" dirty="0" err="1"/>
              <a:t>switch</a:t>
            </a:r>
            <a:r>
              <a:rPr lang="pt-PT" sz="1600" dirty="0"/>
              <a:t> como ponto central da rede. O </a:t>
            </a:r>
            <a:r>
              <a:rPr lang="pt-PT" sz="1600" dirty="0" err="1"/>
              <a:t>hub</a:t>
            </a:r>
            <a:r>
              <a:rPr lang="pt-PT" sz="1600" dirty="0"/>
              <a:t> se encarrega de retransmitir todos os dados para todas as estações, mas com a vantagem de tornar mais fácil a localização dos problemas, já que se um dos cabos, uma das portas do </a:t>
            </a:r>
            <a:r>
              <a:rPr lang="pt-PT" sz="1600" dirty="0" err="1"/>
              <a:t>hub</a:t>
            </a:r>
            <a:r>
              <a:rPr lang="pt-PT" sz="1600" dirty="0"/>
              <a:t> ou uma das placas de rede estiver com problemas, apenas o PC ligado ao componente defeituoso ficará fora da rede, ao contrário do que ocorre nas redes 10Base2, onde um mal </a:t>
            </a:r>
            <a:r>
              <a:rPr lang="pt-PT" sz="1600" dirty="0" err="1"/>
              <a:t>contato</a:t>
            </a:r>
            <a:r>
              <a:rPr lang="pt-PT" sz="1600" dirty="0"/>
              <a:t> em qualquer um dos conectores derruba a rede inteira</a:t>
            </a:r>
            <a:r>
              <a:rPr lang="pt-PT" sz="1600" dirty="0" smtClean="0"/>
              <a:t>.</a:t>
            </a:r>
          </a:p>
          <a:p>
            <a:r>
              <a:rPr lang="pt-PT" sz="1600" dirty="0" smtClean="0">
                <a:solidFill>
                  <a:schemeClr val="accent3">
                    <a:lumMod val="75000"/>
                  </a:schemeClr>
                </a:solidFill>
              </a:rPr>
              <a:t>Vantagens: </a:t>
            </a:r>
            <a:r>
              <a:rPr lang="pt-PT" sz="1600" dirty="0" smtClean="0">
                <a:solidFill>
                  <a:schemeClr val="tx1"/>
                </a:solidFill>
              </a:rPr>
              <a:t>A </a:t>
            </a:r>
            <a:r>
              <a:rPr lang="pt-PT" sz="1600" dirty="0">
                <a:solidFill>
                  <a:schemeClr val="tx1"/>
                </a:solidFill>
              </a:rPr>
              <a:t>codificação e adição de novos computadores é simples;</a:t>
            </a:r>
            <a:endParaRPr lang="pt-PT" sz="1600" dirty="0" smtClean="0">
              <a:solidFill>
                <a:schemeClr val="tx1"/>
              </a:solidFill>
            </a:endParaRPr>
          </a:p>
          <a:p>
            <a:endParaRPr lang="pt-PT" sz="1600" dirty="0">
              <a:solidFill>
                <a:schemeClr val="accent3">
                  <a:lumMod val="75000"/>
                </a:schemeClr>
              </a:solidFill>
            </a:endParaRPr>
          </a:p>
          <a:p>
            <a:endParaRPr lang="pt-PT" sz="1600" dirty="0" smtClean="0">
              <a:solidFill>
                <a:schemeClr val="accent3">
                  <a:lumMod val="75000"/>
                </a:schemeClr>
              </a:solidFill>
            </a:endParaRPr>
          </a:p>
          <a:p>
            <a:r>
              <a:rPr lang="pt-PT" sz="1600" dirty="0" smtClean="0">
                <a:solidFill>
                  <a:schemeClr val="accent3">
                    <a:lumMod val="75000"/>
                  </a:schemeClr>
                </a:solidFill>
              </a:rPr>
              <a:t>Desvantagens: Uma</a:t>
            </a:r>
            <a:r>
              <a:rPr lang="pt-PT" sz="1600" dirty="0" smtClean="0">
                <a:solidFill>
                  <a:schemeClr val="tx1">
                    <a:lumMod val="85000"/>
                    <a:lumOff val="15000"/>
                  </a:schemeClr>
                </a:solidFill>
              </a:rPr>
              <a:t> </a:t>
            </a:r>
            <a:r>
              <a:rPr lang="pt-PT" sz="1600" dirty="0">
                <a:solidFill>
                  <a:schemeClr val="tx1">
                    <a:lumMod val="85000"/>
                    <a:lumOff val="15000"/>
                  </a:schemeClr>
                </a:solidFill>
              </a:rPr>
              <a:t>falha no dispositivo central paralisa a rede inteira.</a:t>
            </a:r>
            <a:endParaRPr lang="pt-PT" sz="1600" dirty="0" smtClean="0">
              <a:solidFill>
                <a:schemeClr val="tx1">
                  <a:lumMod val="85000"/>
                  <a:lumOff val="15000"/>
                </a:schemeClr>
              </a:solidFill>
            </a:endParaRPr>
          </a:p>
          <a:p>
            <a:endParaRPr lang="pt-PT" sz="1600" dirty="0">
              <a:solidFill>
                <a:schemeClr val="accent3">
                  <a:lumMod val="75000"/>
                </a:schemeClr>
              </a:solidFill>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55976" y="5085184"/>
            <a:ext cx="1851881" cy="100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425259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dirty="0" smtClean="0"/>
              <a:t>Bibliografia:</a:t>
            </a:r>
            <a:endParaRPr lang="pt-PT" dirty="0"/>
          </a:p>
        </p:txBody>
      </p:sp>
      <p:sp>
        <p:nvSpPr>
          <p:cNvPr id="3" name="Marcador de Posição de Conteúdo 2"/>
          <p:cNvSpPr>
            <a:spLocks noGrp="1"/>
          </p:cNvSpPr>
          <p:nvPr>
            <p:ph idx="1"/>
          </p:nvPr>
        </p:nvSpPr>
        <p:spPr>
          <a:xfrm>
            <a:off x="467544" y="1628800"/>
            <a:ext cx="8229600" cy="4525963"/>
          </a:xfrm>
        </p:spPr>
        <p:txBody>
          <a:bodyPr/>
          <a:lstStyle/>
          <a:p>
            <a:r>
              <a:rPr lang="pt-PT" sz="1600" dirty="0">
                <a:hlinkClick r:id="rId2"/>
              </a:rPr>
              <a:t>http://</a:t>
            </a:r>
            <a:r>
              <a:rPr lang="pt-PT" sz="1600" dirty="0" smtClean="0">
                <a:hlinkClick r:id="rId2"/>
              </a:rPr>
              <a:t>pt.wikipedia.org/wiki/Rede_em_anel</a:t>
            </a:r>
            <a:endParaRPr lang="pt-PT" sz="1600" dirty="0" smtClean="0"/>
          </a:p>
          <a:p>
            <a:r>
              <a:rPr lang="pt-PT" sz="1600" dirty="0">
                <a:hlinkClick r:id="rId3"/>
              </a:rPr>
              <a:t>http://</a:t>
            </a:r>
            <a:r>
              <a:rPr lang="pt-PT" sz="1600" dirty="0" smtClean="0">
                <a:hlinkClick r:id="rId3"/>
              </a:rPr>
              <a:t>pt.wikipedia.org/wiki/Rede_em_barramento</a:t>
            </a:r>
            <a:endParaRPr lang="pt-PT" dirty="0" smtClean="0"/>
          </a:p>
          <a:p>
            <a:r>
              <a:rPr lang="pt-PT" sz="1600" dirty="0">
                <a:hlinkClick r:id="rId4"/>
              </a:rPr>
              <a:t>http://www.google.com/imgres?q=topologia+em+barramento&amp;um=1&amp;hl=pt-PT&amp;sa=N&amp;biw=1280&amp;bih=899&amp;tbm=isch&amp;tbnid=1wpK1ilsncwofM:&amp;</a:t>
            </a:r>
            <a:r>
              <a:rPr lang="pt-PT" sz="1600" dirty="0" smtClean="0">
                <a:hlinkClick r:id="rId4"/>
              </a:rPr>
              <a:t>imgrefurl</a:t>
            </a:r>
            <a:endParaRPr lang="pt-PT" sz="1600" dirty="0"/>
          </a:p>
          <a:p>
            <a:pPr marL="0" indent="0">
              <a:buNone/>
            </a:pPr>
            <a:endParaRPr lang="pt-PT" sz="1600" dirty="0" smtClean="0"/>
          </a:p>
          <a:p>
            <a:pPr marL="0" indent="0">
              <a:buNone/>
            </a:pPr>
            <a:endParaRPr lang="pt-PT" sz="1600" dirty="0"/>
          </a:p>
          <a:p>
            <a:pPr marL="0" indent="0">
              <a:buNone/>
            </a:pPr>
            <a:endParaRPr lang="pt-PT" sz="1600" dirty="0" smtClean="0"/>
          </a:p>
          <a:p>
            <a:pPr marL="0" indent="0">
              <a:buNone/>
            </a:pPr>
            <a:endParaRPr lang="pt-PT" sz="1600" dirty="0"/>
          </a:p>
          <a:p>
            <a:pPr marL="0" indent="0">
              <a:buNone/>
            </a:pPr>
            <a:endParaRPr lang="pt-PT" sz="1600" dirty="0" smtClean="0"/>
          </a:p>
          <a:p>
            <a:pPr marL="0" indent="0">
              <a:buNone/>
            </a:pPr>
            <a:endParaRPr lang="pt-PT" sz="1600" dirty="0"/>
          </a:p>
          <a:p>
            <a:pPr marL="0" indent="0">
              <a:buNone/>
            </a:pPr>
            <a:endParaRPr lang="pt-PT" sz="1600" dirty="0" smtClean="0"/>
          </a:p>
          <a:p>
            <a:pPr marL="0" indent="0">
              <a:buNone/>
            </a:pPr>
            <a:endParaRPr lang="pt-PT" sz="1600" dirty="0"/>
          </a:p>
          <a:p>
            <a:pPr marL="0" indent="0">
              <a:buNone/>
            </a:pPr>
            <a:endParaRPr lang="pt-PT" sz="1600" dirty="0" smtClean="0"/>
          </a:p>
          <a:p>
            <a:pPr marL="0" indent="0">
              <a:buNone/>
            </a:pPr>
            <a:endParaRPr lang="pt-PT" sz="1600" dirty="0"/>
          </a:p>
          <a:p>
            <a:pPr marL="0" indent="0">
              <a:buNone/>
            </a:pPr>
            <a:r>
              <a:rPr lang="pt-PT" sz="1600" dirty="0" smtClean="0"/>
              <a:t>Trabalho realizado por : </a:t>
            </a:r>
            <a:r>
              <a:rPr lang="pt-PT" sz="1600" smtClean="0"/>
              <a:t>Inês paixão </a:t>
            </a:r>
            <a:r>
              <a:rPr lang="pt-PT" sz="1600" dirty="0" smtClean="0"/>
              <a:t>nº10 1ºc</a:t>
            </a:r>
          </a:p>
        </p:txBody>
      </p:sp>
      <p:sp>
        <p:nvSpPr>
          <p:cNvPr id="4" name="Rectângulo 3"/>
          <p:cNvSpPr/>
          <p:nvPr/>
        </p:nvSpPr>
        <p:spPr>
          <a:xfrm>
            <a:off x="827584" y="2780928"/>
            <a:ext cx="4572000" cy="1200329"/>
          </a:xfrm>
          <a:prstGeom prst="rect">
            <a:avLst/>
          </a:prstGeom>
        </p:spPr>
        <p:txBody>
          <a:bodyPr>
            <a:spAutoFit/>
          </a:bodyPr>
          <a:lstStyle/>
          <a:p>
            <a:r>
              <a:rPr lang="pt-PT" dirty="0">
                <a:hlinkClick r:id="rId5"/>
              </a:rPr>
              <a:t>http://</a:t>
            </a:r>
            <a:r>
              <a:rPr lang="pt-PT" dirty="0" smtClean="0">
                <a:hlinkClick r:id="rId5"/>
              </a:rPr>
              <a:t>www.oficinadanet.com.br/artigo/2254/topologia_de_redes_vantagens_e_desvantagens</a:t>
            </a:r>
            <a:endParaRPr lang="pt-PT" dirty="0" smtClean="0"/>
          </a:p>
          <a:p>
            <a:endParaRPr lang="pt-PT" dirty="0"/>
          </a:p>
        </p:txBody>
      </p:sp>
    </p:spTree>
    <p:extLst>
      <p:ext uri="{BB962C8B-B14F-4D97-AF65-F5344CB8AC3E}">
        <p14:creationId xmlns:p14="http://schemas.microsoft.com/office/powerpoint/2010/main" val="178046442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26</TotalTime>
  <Words>417</Words>
  <Application>Microsoft Office PowerPoint</Application>
  <PresentationFormat>Apresentação no Ecrã (4:3)</PresentationFormat>
  <Paragraphs>38</Paragraphs>
  <Slides>5</Slides>
  <Notes>0</Notes>
  <HiddenSlides>0</HiddenSlides>
  <MMClips>0</MMClips>
  <ScaleCrop>false</ScaleCrop>
  <HeadingPairs>
    <vt:vector size="4" baseType="variant">
      <vt:variant>
        <vt:lpstr>Tema</vt:lpstr>
      </vt:variant>
      <vt:variant>
        <vt:i4>1</vt:i4>
      </vt:variant>
      <vt:variant>
        <vt:lpstr>Títulos dos diapositivos</vt:lpstr>
      </vt:variant>
      <vt:variant>
        <vt:i4>5</vt:i4>
      </vt:variant>
    </vt:vector>
  </HeadingPairs>
  <TitlesOfParts>
    <vt:vector size="6" baseType="lpstr">
      <vt:lpstr>Executive</vt:lpstr>
      <vt:lpstr>Quanto as topologias da rede :</vt:lpstr>
      <vt:lpstr>Topologia em rede. </vt:lpstr>
      <vt:lpstr>Topologia em barramento </vt:lpstr>
      <vt:lpstr>Topologia em estrela </vt:lpstr>
      <vt:lpstr>Bibliografia: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Quanto as topologias da rede :</dc:title>
  <dc:creator>A3PC01</dc:creator>
  <cp:lastModifiedBy>Utilizador</cp:lastModifiedBy>
  <cp:revision>5</cp:revision>
  <dcterms:created xsi:type="dcterms:W3CDTF">2012-10-11T15:55:47Z</dcterms:created>
  <dcterms:modified xsi:type="dcterms:W3CDTF">2012-10-15T16:21:27Z</dcterms:modified>
</cp:coreProperties>
</file>